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949853" y="0"/>
            <a:ext cx="14904506" cy="99441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2088" y="289099"/>
            <a:ext cx="9753603" cy="6505789"/>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13"/>
          </p:nvPr>
        </p:nvSpPr>
        <p:spPr>
          <a:xfrm>
            <a:off x="2263775" y="613833"/>
            <a:ext cx="12401550" cy="8267701"/>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13"/>
          </p:nvPr>
        </p:nvSpPr>
        <p:spPr>
          <a:xfrm>
            <a:off x="4086225" y="2586566"/>
            <a:ext cx="9429750" cy="6286501"/>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680200" y="5029200"/>
            <a:ext cx="6054748" cy="4038600"/>
          </a:xfrm>
          <a:prstGeom prst="rect">
            <a:avLst/>
          </a:prstGeom>
        </p:spPr>
        <p:txBody>
          <a:bodyPr lIns="91439" tIns="45719" rIns="91439" bIns="45719" anchor="t">
            <a:noAutofit/>
          </a:bodyPr>
          <a:lstStyle/>
          <a:p>
            <a:pPr/>
          </a:p>
        </p:txBody>
      </p:sp>
      <p:sp>
        <p:nvSpPr>
          <p:cNvPr id="84" name="Image"/>
          <p:cNvSpPr/>
          <p:nvPr>
            <p:ph type="pic" sz="quarter" idx="14"/>
          </p:nvPr>
        </p:nvSpPr>
        <p:spPr>
          <a:xfrm>
            <a:off x="6502400" y="889000"/>
            <a:ext cx="5867400" cy="3911601"/>
          </a:xfrm>
          <a:prstGeom prst="rect">
            <a:avLst/>
          </a:prstGeom>
        </p:spPr>
        <p:txBody>
          <a:bodyPr lIns="91439" tIns="45719" rIns="91439" bIns="45719" anchor="t">
            <a:noAutofit/>
          </a:bodyPr>
          <a:lstStyle/>
          <a:p>
            <a:pPr/>
          </a:p>
        </p:txBody>
      </p:sp>
      <p:sp>
        <p:nvSpPr>
          <p:cNvPr id="85" name="Image"/>
          <p:cNvSpPr/>
          <p:nvPr>
            <p:ph type="pic" idx="15"/>
          </p:nvPr>
        </p:nvSpPr>
        <p:spPr>
          <a:xfrm>
            <a:off x="-2374900" y="889000"/>
            <a:ext cx="11982450" cy="79883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Capstone Project"/>
          <p:cNvSpPr txBox="1"/>
          <p:nvPr>
            <p:ph type="ctrTitle"/>
          </p:nvPr>
        </p:nvSpPr>
        <p:spPr>
          <a:xfrm>
            <a:off x="1270000" y="774402"/>
            <a:ext cx="10464800" cy="1562398"/>
          </a:xfrm>
          <a:prstGeom prst="rect">
            <a:avLst/>
          </a:prstGeom>
        </p:spPr>
        <p:txBody>
          <a:bodyPr/>
          <a:lstStyle/>
          <a:p>
            <a:pPr/>
            <a:r>
              <a:t>Capstone Project</a:t>
            </a:r>
          </a:p>
        </p:txBody>
      </p:sp>
      <p:sp>
        <p:nvSpPr>
          <p:cNvPr id="120" name="The Battle of Neighborhoods"/>
          <p:cNvSpPr txBox="1"/>
          <p:nvPr>
            <p:ph type="subTitle" sz="quarter" idx="1"/>
          </p:nvPr>
        </p:nvSpPr>
        <p:spPr>
          <a:xfrm>
            <a:off x="1270000" y="2724150"/>
            <a:ext cx="10464800" cy="985193"/>
          </a:xfrm>
          <a:prstGeom prst="rect">
            <a:avLst/>
          </a:prstGeom>
        </p:spPr>
        <p:txBody>
          <a:bodyPr/>
          <a:lstStyle>
            <a:lvl1pPr defTabSz="411479">
              <a:lnSpc>
                <a:spcPts val="7100"/>
              </a:lnSpc>
              <a:defRPr sz="3059">
                <a:ln w="0" cap="flat">
                  <a:solidFill>
                    <a:srgbClr val="373A3C"/>
                  </a:solidFill>
                  <a:prstDash val="solid"/>
                  <a:miter lim="400000"/>
                </a:ln>
                <a:solidFill>
                  <a:srgbClr val="373A3C"/>
                </a:solidFill>
                <a:latin typeface="Arial"/>
                <a:ea typeface="Arial"/>
                <a:cs typeface="Arial"/>
                <a:sym typeface="Arial"/>
              </a:defRPr>
            </a:lvl1pPr>
          </a:lstStyle>
          <a:p>
            <a:pPr/>
            <a:r>
              <a:t>The Battle of Neighborhoods</a:t>
            </a:r>
          </a:p>
        </p:txBody>
      </p:sp>
      <p:sp>
        <p:nvSpPr>
          <p:cNvPr id="121" name="Introduction: Events/Holiday/Travel plan details to neighborhoods of Toronto."/>
          <p:cNvSpPr txBox="1"/>
          <p:nvPr/>
        </p:nvSpPr>
        <p:spPr>
          <a:xfrm>
            <a:off x="1270000" y="3740150"/>
            <a:ext cx="10464800" cy="11303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457200">
              <a:lnSpc>
                <a:spcPts val="7900"/>
              </a:lnSpc>
              <a:defRPr b="0" sz="3400">
                <a:ln w="0" cap="flat">
                  <a:solidFill>
                    <a:srgbClr val="373A3C"/>
                  </a:solidFill>
                  <a:prstDash val="solid"/>
                  <a:miter lim="400000"/>
                </a:ln>
                <a:solidFill>
                  <a:srgbClr val="373A3C"/>
                </a:solidFill>
                <a:latin typeface="Arial"/>
                <a:ea typeface="Arial"/>
                <a:cs typeface="Arial"/>
                <a:sym typeface="Arial"/>
              </a:defRPr>
            </a:lvl1pPr>
          </a:lstStyle>
          <a:p>
            <a:pPr/>
            <a:r>
              <a:t>Introduction: Events/Holiday/Travel plan details to neighborhoods of Toronto.</a:t>
            </a:r>
          </a:p>
        </p:txBody>
      </p:sp>
      <p:sp>
        <p:nvSpPr>
          <p:cNvPr id="122" name="The report will provide details of Hotels (for stay), nearby restaurants, places to visit in the vicinity, places for shopping, cafes etc.…"/>
          <p:cNvSpPr txBox="1"/>
          <p:nvPr/>
        </p:nvSpPr>
        <p:spPr>
          <a:xfrm>
            <a:off x="1270000" y="5289550"/>
            <a:ext cx="10464800" cy="43194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r>
              <a:t>The report will provide details of Hotels (for stay), nearby restaurants, places to visit in the vicinity, places for shopping, cafes etc.</a:t>
            </a:r>
          </a:p>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r>
              <a:t>This will help any event management firm or a family to plan for a short trip providing them vital information of the neighborhood for their place of visit.</a:t>
            </a:r>
          </a:p>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r>
              <a:t>Detailed maps will be provided for the same. </a:t>
            </a:r>
          </a:p>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r>
              <a:t>Target audience here is either an Event Management firm or a family that may need details of the neighborhood, which would help them to plan their trips accordingly.</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The Battle of Neighborhoods"/>
          <p:cNvSpPr txBox="1"/>
          <p:nvPr>
            <p:ph type="subTitle" sz="quarter" idx="1"/>
          </p:nvPr>
        </p:nvSpPr>
        <p:spPr>
          <a:xfrm>
            <a:off x="1270000" y="1200150"/>
            <a:ext cx="10464800" cy="985193"/>
          </a:xfrm>
          <a:prstGeom prst="rect">
            <a:avLst/>
          </a:prstGeom>
        </p:spPr>
        <p:txBody>
          <a:bodyPr/>
          <a:lstStyle>
            <a:lvl1pPr defTabSz="411479">
              <a:lnSpc>
                <a:spcPts val="7100"/>
              </a:lnSpc>
              <a:defRPr sz="3059">
                <a:ln w="0" cap="flat">
                  <a:solidFill>
                    <a:srgbClr val="373A3C"/>
                  </a:solidFill>
                  <a:prstDash val="solid"/>
                  <a:miter lim="400000"/>
                </a:ln>
                <a:solidFill>
                  <a:srgbClr val="373A3C"/>
                </a:solidFill>
                <a:latin typeface="Arial"/>
                <a:ea typeface="Arial"/>
                <a:cs typeface="Arial"/>
                <a:sym typeface="Arial"/>
              </a:defRPr>
            </a:lvl1pPr>
          </a:lstStyle>
          <a:p>
            <a:pPr/>
            <a:r>
              <a:t>The Battle of Neighborhoods</a:t>
            </a:r>
          </a:p>
        </p:txBody>
      </p:sp>
      <p:sp>
        <p:nvSpPr>
          <p:cNvPr id="125" name="Extracting, Filtering and Formatting the data"/>
          <p:cNvSpPr txBox="1"/>
          <p:nvPr/>
        </p:nvSpPr>
        <p:spPr>
          <a:xfrm>
            <a:off x="1270000" y="2203450"/>
            <a:ext cx="10464800" cy="763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457200">
              <a:lnSpc>
                <a:spcPts val="7900"/>
              </a:lnSpc>
              <a:defRPr b="0" sz="3400">
                <a:ln w="0" cap="flat">
                  <a:solidFill>
                    <a:srgbClr val="373A3C"/>
                  </a:solidFill>
                  <a:prstDash val="solid"/>
                  <a:miter lim="400000"/>
                </a:ln>
                <a:solidFill>
                  <a:srgbClr val="373A3C"/>
                </a:solidFill>
                <a:latin typeface="Arial"/>
                <a:ea typeface="Arial"/>
                <a:cs typeface="Arial"/>
                <a:sym typeface="Arial"/>
              </a:defRPr>
            </a:lvl1pPr>
          </a:lstStyle>
          <a:p>
            <a:pPr/>
            <a:r>
              <a:t>Extracting, Filtering and Formatting the data</a:t>
            </a:r>
          </a:p>
        </p:txBody>
      </p:sp>
      <p:sp>
        <p:nvSpPr>
          <p:cNvPr id="126" name="Three venues (Restaurants, shops and Hotels) were targeted. This would form the base of the report and help travelers plan their travel to this neighborhood.…"/>
          <p:cNvSpPr txBox="1"/>
          <p:nvPr/>
        </p:nvSpPr>
        <p:spPr>
          <a:xfrm>
            <a:off x="1270000" y="3145482"/>
            <a:ext cx="10464800" cy="64635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420623">
              <a:lnSpc>
                <a:spcPts val="5700"/>
              </a:lnSpc>
              <a:defRPr b="0" sz="1840">
                <a:ln w="0" cap="flat">
                  <a:solidFill>
                    <a:srgbClr val="373A3C"/>
                  </a:solidFill>
                  <a:prstDash val="solid"/>
                  <a:miter lim="400000"/>
                </a:ln>
                <a:solidFill>
                  <a:srgbClr val="373A3C"/>
                </a:solidFill>
                <a:latin typeface="Arial"/>
                <a:ea typeface="Arial"/>
                <a:cs typeface="Arial"/>
                <a:sym typeface="Arial"/>
              </a:defRPr>
            </a:pPr>
            <a:r>
              <a:t>Three venues (Restaurants, shops and Hotels) were targeted. This would form the base of the report and help travelers plan their travel to this neighborhood.</a:t>
            </a:r>
          </a:p>
          <a:p>
            <a:pPr algn="l" defTabSz="420623">
              <a:lnSpc>
                <a:spcPts val="5700"/>
              </a:lnSpc>
              <a:defRPr b="0" sz="1840">
                <a:ln w="0" cap="flat">
                  <a:solidFill>
                    <a:srgbClr val="373A3C"/>
                  </a:solidFill>
                  <a:prstDash val="solid"/>
                  <a:miter lim="400000"/>
                </a:ln>
                <a:solidFill>
                  <a:srgbClr val="373A3C"/>
                </a:solidFill>
                <a:latin typeface="Arial"/>
                <a:ea typeface="Arial"/>
                <a:cs typeface="Arial"/>
                <a:sym typeface="Arial"/>
              </a:defRPr>
            </a:pPr>
            <a:r>
              <a:t>Foursquare API was used to extract data.</a:t>
            </a:r>
          </a:p>
          <a:p>
            <a:pPr algn="l" defTabSz="420623">
              <a:lnSpc>
                <a:spcPts val="5700"/>
              </a:lnSpc>
              <a:defRPr b="0" sz="1840">
                <a:ln w="0" cap="flat">
                  <a:solidFill>
                    <a:srgbClr val="373A3C"/>
                  </a:solidFill>
                  <a:prstDash val="solid"/>
                  <a:miter lim="400000"/>
                </a:ln>
                <a:solidFill>
                  <a:srgbClr val="373A3C"/>
                </a:solidFill>
                <a:latin typeface="Arial"/>
                <a:ea typeface="Arial"/>
                <a:cs typeface="Arial"/>
                <a:sym typeface="Arial"/>
              </a:defRPr>
            </a:pPr>
          </a:p>
        </p:txBody>
      </p:sp>
      <p:pic>
        <p:nvPicPr>
          <p:cNvPr id="127" name="Image" descr="Image"/>
          <p:cNvPicPr>
            <a:picLocks noChangeAspect="1"/>
          </p:cNvPicPr>
          <p:nvPr/>
        </p:nvPicPr>
        <p:blipFill>
          <a:blip r:embed="rId2">
            <a:extLst/>
          </a:blip>
          <a:stretch>
            <a:fillRect/>
          </a:stretch>
        </p:blipFill>
        <p:spPr>
          <a:xfrm>
            <a:off x="1270000" y="3145482"/>
            <a:ext cx="10363073" cy="4652589"/>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The Battle of Neighborhoods"/>
          <p:cNvSpPr txBox="1"/>
          <p:nvPr>
            <p:ph type="subTitle" sz="quarter" idx="1"/>
          </p:nvPr>
        </p:nvSpPr>
        <p:spPr>
          <a:xfrm>
            <a:off x="1270000" y="1200150"/>
            <a:ext cx="10464800" cy="985193"/>
          </a:xfrm>
          <a:prstGeom prst="rect">
            <a:avLst/>
          </a:prstGeom>
        </p:spPr>
        <p:txBody>
          <a:bodyPr/>
          <a:lstStyle>
            <a:lvl1pPr defTabSz="411479">
              <a:lnSpc>
                <a:spcPts val="7100"/>
              </a:lnSpc>
              <a:defRPr sz="3059">
                <a:ln w="0" cap="flat">
                  <a:solidFill>
                    <a:srgbClr val="373A3C"/>
                  </a:solidFill>
                  <a:prstDash val="solid"/>
                  <a:miter lim="400000"/>
                </a:ln>
                <a:solidFill>
                  <a:srgbClr val="373A3C"/>
                </a:solidFill>
                <a:latin typeface="Arial"/>
                <a:ea typeface="Arial"/>
                <a:cs typeface="Arial"/>
                <a:sym typeface="Arial"/>
              </a:defRPr>
            </a:lvl1pPr>
          </a:lstStyle>
          <a:p>
            <a:pPr/>
            <a:r>
              <a:t>The Battle of Neighborhoods</a:t>
            </a:r>
          </a:p>
        </p:txBody>
      </p:sp>
      <p:sp>
        <p:nvSpPr>
          <p:cNvPr id="130" name="Extracting, Filtering and Formatting the data…"/>
          <p:cNvSpPr txBox="1"/>
          <p:nvPr/>
        </p:nvSpPr>
        <p:spPr>
          <a:xfrm>
            <a:off x="1270000" y="2203450"/>
            <a:ext cx="10464800" cy="763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457200">
              <a:lnSpc>
                <a:spcPts val="7900"/>
              </a:lnSpc>
              <a:defRPr b="0" sz="3400">
                <a:ln w="0" cap="flat">
                  <a:solidFill>
                    <a:srgbClr val="373A3C"/>
                  </a:solidFill>
                  <a:prstDash val="solid"/>
                  <a:miter lim="400000"/>
                </a:ln>
                <a:solidFill>
                  <a:srgbClr val="373A3C"/>
                </a:solidFill>
                <a:latin typeface="Arial"/>
                <a:ea typeface="Arial"/>
                <a:cs typeface="Arial"/>
                <a:sym typeface="Arial"/>
              </a:defRPr>
            </a:lvl1pPr>
          </a:lstStyle>
          <a:p>
            <a:pPr/>
            <a:r>
              <a:t>Extracting, Filtering and Formatting the data…</a:t>
            </a:r>
          </a:p>
        </p:txBody>
      </p:sp>
      <p:sp>
        <p:nvSpPr>
          <p:cNvPr id="131" name="The extracted data needed to be formatted to ensure we get distinct categories to filter the data from. Once the data was filtered, it was easier to format the same by removing undesired columns and grouping based on categories."/>
          <p:cNvSpPr txBox="1"/>
          <p:nvPr/>
        </p:nvSpPr>
        <p:spPr>
          <a:xfrm>
            <a:off x="1270000" y="3145482"/>
            <a:ext cx="10464800" cy="64635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361188">
              <a:lnSpc>
                <a:spcPts val="4900"/>
              </a:lnSpc>
              <a:defRPr b="0" sz="1580">
                <a:ln w="0" cap="flat">
                  <a:solidFill>
                    <a:srgbClr val="373A3C"/>
                  </a:solidFill>
                  <a:prstDash val="solid"/>
                  <a:miter lim="400000"/>
                </a:ln>
                <a:solidFill>
                  <a:srgbClr val="373A3C"/>
                </a:solidFill>
                <a:latin typeface="Arial"/>
                <a:ea typeface="Arial"/>
                <a:cs typeface="Arial"/>
                <a:sym typeface="Arial"/>
              </a:defRPr>
            </a:pPr>
            <a:r>
              <a:t>The extracted data needed to be formatted to ensure we get distinct categories to filter the data from. Once the data was filtered, it was easier to format the same by removing undesired columns and grouping based on categories.</a:t>
            </a:r>
          </a:p>
          <a:p>
            <a:pPr algn="l" defTabSz="361188">
              <a:lnSpc>
                <a:spcPts val="4900"/>
              </a:lnSpc>
              <a:defRPr b="0" sz="1580">
                <a:ln w="0" cap="flat">
                  <a:solidFill>
                    <a:srgbClr val="373A3C"/>
                  </a:solidFill>
                  <a:prstDash val="solid"/>
                  <a:miter lim="400000"/>
                </a:ln>
                <a:solidFill>
                  <a:srgbClr val="373A3C"/>
                </a:solidFill>
                <a:latin typeface="Arial"/>
                <a:ea typeface="Arial"/>
                <a:cs typeface="Arial"/>
                <a:sym typeface="Arial"/>
              </a:defRPr>
            </a:pPr>
          </a:p>
          <a:p>
            <a:pPr algn="l" defTabSz="361188">
              <a:lnSpc>
                <a:spcPts val="4900"/>
              </a:lnSpc>
              <a:defRPr b="0" sz="1580">
                <a:ln w="0" cap="flat">
                  <a:solidFill>
                    <a:srgbClr val="373A3C"/>
                  </a:solidFill>
                  <a:prstDash val="solid"/>
                  <a:miter lim="400000"/>
                </a:ln>
                <a:solidFill>
                  <a:srgbClr val="373A3C"/>
                </a:solidFill>
                <a:latin typeface="Arial"/>
                <a:ea typeface="Arial"/>
                <a:cs typeface="Arial"/>
                <a:sym typeface="Arial"/>
              </a:defRPr>
            </a:pPr>
          </a:p>
        </p:txBody>
      </p:sp>
      <p:pic>
        <p:nvPicPr>
          <p:cNvPr id="132" name="Image" descr="Image"/>
          <p:cNvPicPr>
            <a:picLocks noChangeAspect="1"/>
          </p:cNvPicPr>
          <p:nvPr/>
        </p:nvPicPr>
        <p:blipFill>
          <a:blip r:embed="rId2">
            <a:extLst/>
          </a:blip>
          <a:stretch>
            <a:fillRect/>
          </a:stretch>
        </p:blipFill>
        <p:spPr>
          <a:xfrm>
            <a:off x="1270000" y="3145482"/>
            <a:ext cx="10363073" cy="5000786"/>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The Battle of Neighborhoods"/>
          <p:cNvSpPr txBox="1"/>
          <p:nvPr>
            <p:ph type="subTitle" sz="quarter" idx="1"/>
          </p:nvPr>
        </p:nvSpPr>
        <p:spPr>
          <a:xfrm>
            <a:off x="1270000" y="1200150"/>
            <a:ext cx="10464800" cy="985193"/>
          </a:xfrm>
          <a:prstGeom prst="rect">
            <a:avLst/>
          </a:prstGeom>
        </p:spPr>
        <p:txBody>
          <a:bodyPr/>
          <a:lstStyle>
            <a:lvl1pPr defTabSz="411479">
              <a:lnSpc>
                <a:spcPts val="7100"/>
              </a:lnSpc>
              <a:defRPr sz="3059">
                <a:ln w="0" cap="flat">
                  <a:solidFill>
                    <a:srgbClr val="373A3C"/>
                  </a:solidFill>
                  <a:prstDash val="solid"/>
                  <a:miter lim="400000"/>
                </a:ln>
                <a:solidFill>
                  <a:srgbClr val="373A3C"/>
                </a:solidFill>
                <a:latin typeface="Arial"/>
                <a:ea typeface="Arial"/>
                <a:cs typeface="Arial"/>
                <a:sym typeface="Arial"/>
              </a:defRPr>
            </a:lvl1pPr>
          </a:lstStyle>
          <a:p>
            <a:pPr/>
            <a:r>
              <a:t>The Battle of Neighborhoods</a:t>
            </a:r>
          </a:p>
        </p:txBody>
      </p:sp>
      <p:sp>
        <p:nvSpPr>
          <p:cNvPr id="135" name="Visualization"/>
          <p:cNvSpPr txBox="1"/>
          <p:nvPr/>
        </p:nvSpPr>
        <p:spPr>
          <a:xfrm>
            <a:off x="1270000" y="2203450"/>
            <a:ext cx="10464800" cy="763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457200">
              <a:lnSpc>
                <a:spcPts val="7900"/>
              </a:lnSpc>
              <a:defRPr b="0" sz="3400">
                <a:ln w="0" cap="flat">
                  <a:solidFill>
                    <a:srgbClr val="373A3C"/>
                  </a:solidFill>
                  <a:prstDash val="solid"/>
                  <a:miter lim="400000"/>
                </a:ln>
                <a:solidFill>
                  <a:srgbClr val="373A3C"/>
                </a:solidFill>
                <a:latin typeface="Arial"/>
                <a:ea typeface="Arial"/>
                <a:cs typeface="Arial"/>
                <a:sym typeface="Arial"/>
              </a:defRPr>
            </a:lvl1pPr>
          </a:lstStyle>
          <a:p>
            <a:pPr/>
            <a:r>
              <a:t>Visualization</a:t>
            </a:r>
          </a:p>
        </p:txBody>
      </p:sp>
      <p:sp>
        <p:nvSpPr>
          <p:cNvPr id="136" name="The formatted data would be of immense help to the travelers if it would be visualized in a map format. Using the folium API with markers and glyphicon icons, we obtained the following for Hotels."/>
          <p:cNvSpPr txBox="1"/>
          <p:nvPr/>
        </p:nvSpPr>
        <p:spPr>
          <a:xfrm>
            <a:off x="1270000" y="3145482"/>
            <a:ext cx="10464800" cy="64635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r>
              <a:t>The formatted data would be of immense help to the travelers if it would be visualized in a map format. Using the folium API with markers and glyphicon icons, we obtained the following for Hotels.</a:t>
            </a:r>
          </a:p>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p>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p>
        </p:txBody>
      </p:sp>
      <p:pic>
        <p:nvPicPr>
          <p:cNvPr id="137" name="Image" descr="Image"/>
          <p:cNvPicPr>
            <a:picLocks noChangeAspect="1"/>
          </p:cNvPicPr>
          <p:nvPr/>
        </p:nvPicPr>
        <p:blipFill>
          <a:blip r:embed="rId2">
            <a:extLst/>
          </a:blip>
          <a:stretch>
            <a:fillRect/>
          </a:stretch>
        </p:blipFill>
        <p:spPr>
          <a:xfrm>
            <a:off x="2755900" y="4662735"/>
            <a:ext cx="7296644" cy="4491929"/>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The Battle of Neighborhoods"/>
          <p:cNvSpPr txBox="1"/>
          <p:nvPr>
            <p:ph type="subTitle" sz="quarter" idx="1"/>
          </p:nvPr>
        </p:nvSpPr>
        <p:spPr>
          <a:xfrm>
            <a:off x="1270000" y="1200150"/>
            <a:ext cx="10464800" cy="985193"/>
          </a:xfrm>
          <a:prstGeom prst="rect">
            <a:avLst/>
          </a:prstGeom>
        </p:spPr>
        <p:txBody>
          <a:bodyPr/>
          <a:lstStyle>
            <a:lvl1pPr defTabSz="411479">
              <a:lnSpc>
                <a:spcPts val="7100"/>
              </a:lnSpc>
              <a:defRPr sz="3059">
                <a:ln w="0" cap="flat">
                  <a:solidFill>
                    <a:srgbClr val="373A3C"/>
                  </a:solidFill>
                  <a:prstDash val="solid"/>
                  <a:miter lim="400000"/>
                </a:ln>
                <a:solidFill>
                  <a:srgbClr val="373A3C"/>
                </a:solidFill>
                <a:latin typeface="Arial"/>
                <a:ea typeface="Arial"/>
                <a:cs typeface="Arial"/>
                <a:sym typeface="Arial"/>
              </a:defRPr>
            </a:lvl1pPr>
          </a:lstStyle>
          <a:p>
            <a:pPr/>
            <a:r>
              <a:t>The Battle of Neighborhoods</a:t>
            </a:r>
          </a:p>
        </p:txBody>
      </p:sp>
      <p:sp>
        <p:nvSpPr>
          <p:cNvPr id="140" name="Visualization…"/>
          <p:cNvSpPr txBox="1"/>
          <p:nvPr/>
        </p:nvSpPr>
        <p:spPr>
          <a:xfrm>
            <a:off x="1270000" y="2203450"/>
            <a:ext cx="10464800" cy="763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457200">
              <a:lnSpc>
                <a:spcPts val="7900"/>
              </a:lnSpc>
              <a:defRPr b="0" sz="3400">
                <a:ln w="0" cap="flat">
                  <a:solidFill>
                    <a:srgbClr val="373A3C"/>
                  </a:solidFill>
                  <a:prstDash val="solid"/>
                  <a:miter lim="400000"/>
                </a:ln>
                <a:solidFill>
                  <a:srgbClr val="373A3C"/>
                </a:solidFill>
                <a:latin typeface="Arial"/>
                <a:ea typeface="Arial"/>
                <a:cs typeface="Arial"/>
                <a:sym typeface="Arial"/>
              </a:defRPr>
            </a:lvl1pPr>
          </a:lstStyle>
          <a:p>
            <a:pPr/>
            <a:r>
              <a:t>Visualization…</a:t>
            </a:r>
          </a:p>
        </p:txBody>
      </p:sp>
      <p:sp>
        <p:nvSpPr>
          <p:cNvPr id="141" name="Similar maps (with different icons) were created for shops and restaurants."/>
          <p:cNvSpPr txBox="1"/>
          <p:nvPr/>
        </p:nvSpPr>
        <p:spPr>
          <a:xfrm>
            <a:off x="1270000" y="3145482"/>
            <a:ext cx="10464800" cy="64635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r>
              <a:t>Similar maps (with different icons) were created for shops and restaurants.</a:t>
            </a:r>
          </a:p>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p>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p>
        </p:txBody>
      </p:sp>
      <p:pic>
        <p:nvPicPr>
          <p:cNvPr id="142" name="Image" descr="Image"/>
          <p:cNvPicPr>
            <a:picLocks noChangeAspect="1"/>
          </p:cNvPicPr>
          <p:nvPr/>
        </p:nvPicPr>
        <p:blipFill>
          <a:blip r:embed="rId2">
            <a:extLst/>
          </a:blip>
          <a:stretch>
            <a:fillRect/>
          </a:stretch>
        </p:blipFill>
        <p:spPr>
          <a:xfrm>
            <a:off x="1548209" y="4528987"/>
            <a:ext cx="4730513" cy="2612373"/>
          </a:xfrm>
          <a:prstGeom prst="rect">
            <a:avLst/>
          </a:prstGeom>
          <a:ln w="12700">
            <a:miter lim="400000"/>
          </a:ln>
        </p:spPr>
      </p:pic>
      <p:pic>
        <p:nvPicPr>
          <p:cNvPr id="143" name="Image" descr="Image"/>
          <p:cNvPicPr>
            <a:picLocks noChangeAspect="1"/>
          </p:cNvPicPr>
          <p:nvPr/>
        </p:nvPicPr>
        <p:blipFill>
          <a:blip r:embed="rId3">
            <a:extLst/>
          </a:blip>
          <a:stretch>
            <a:fillRect/>
          </a:stretch>
        </p:blipFill>
        <p:spPr>
          <a:xfrm>
            <a:off x="6502400" y="6937416"/>
            <a:ext cx="5057812" cy="2621515"/>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The Battle of Neighborhoods"/>
          <p:cNvSpPr txBox="1"/>
          <p:nvPr>
            <p:ph type="subTitle" sz="quarter" idx="1"/>
          </p:nvPr>
        </p:nvSpPr>
        <p:spPr>
          <a:xfrm>
            <a:off x="1270000" y="1200150"/>
            <a:ext cx="10464800" cy="985193"/>
          </a:xfrm>
          <a:prstGeom prst="rect">
            <a:avLst/>
          </a:prstGeom>
        </p:spPr>
        <p:txBody>
          <a:bodyPr/>
          <a:lstStyle>
            <a:lvl1pPr defTabSz="411479">
              <a:lnSpc>
                <a:spcPts val="7100"/>
              </a:lnSpc>
              <a:defRPr sz="3059">
                <a:ln w="0" cap="flat">
                  <a:solidFill>
                    <a:srgbClr val="373A3C"/>
                  </a:solidFill>
                  <a:prstDash val="solid"/>
                  <a:miter lim="400000"/>
                </a:ln>
                <a:solidFill>
                  <a:srgbClr val="373A3C"/>
                </a:solidFill>
                <a:latin typeface="Arial"/>
                <a:ea typeface="Arial"/>
                <a:cs typeface="Arial"/>
                <a:sym typeface="Arial"/>
              </a:defRPr>
            </a:lvl1pPr>
          </a:lstStyle>
          <a:p>
            <a:pPr/>
            <a:r>
              <a:t>The Battle of Neighborhoods</a:t>
            </a:r>
          </a:p>
        </p:txBody>
      </p:sp>
      <p:sp>
        <p:nvSpPr>
          <p:cNvPr id="146" name="Visualization…"/>
          <p:cNvSpPr txBox="1"/>
          <p:nvPr/>
        </p:nvSpPr>
        <p:spPr>
          <a:xfrm>
            <a:off x="1270000" y="2203450"/>
            <a:ext cx="10464800" cy="763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457200">
              <a:lnSpc>
                <a:spcPts val="7900"/>
              </a:lnSpc>
              <a:defRPr b="0" sz="3400">
                <a:ln w="0" cap="flat">
                  <a:solidFill>
                    <a:srgbClr val="373A3C"/>
                  </a:solidFill>
                  <a:prstDash val="solid"/>
                  <a:miter lim="400000"/>
                </a:ln>
                <a:solidFill>
                  <a:srgbClr val="373A3C"/>
                </a:solidFill>
                <a:latin typeface="Arial"/>
                <a:ea typeface="Arial"/>
                <a:cs typeface="Arial"/>
                <a:sym typeface="Arial"/>
              </a:defRPr>
            </a:lvl1pPr>
          </a:lstStyle>
          <a:p>
            <a:pPr/>
            <a:r>
              <a:t>Visualization…</a:t>
            </a:r>
          </a:p>
        </p:txBody>
      </p:sp>
      <p:sp>
        <p:nvSpPr>
          <p:cNvPr id="147" name="Consolidated maps for all venues."/>
          <p:cNvSpPr txBox="1"/>
          <p:nvPr/>
        </p:nvSpPr>
        <p:spPr>
          <a:xfrm>
            <a:off x="1270000" y="3145482"/>
            <a:ext cx="10464800" cy="64635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r>
              <a:t>Consolidated maps for all venues.</a:t>
            </a:r>
          </a:p>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p>
          <a:p>
            <a:pPr algn="l" defTabSz="457200">
              <a:lnSpc>
                <a:spcPts val="6300"/>
              </a:lnSpc>
              <a:defRPr b="0" sz="2000">
                <a:ln w="0" cap="flat">
                  <a:solidFill>
                    <a:srgbClr val="373A3C"/>
                  </a:solidFill>
                  <a:prstDash val="solid"/>
                  <a:miter lim="400000"/>
                </a:ln>
                <a:solidFill>
                  <a:srgbClr val="373A3C"/>
                </a:solidFill>
                <a:latin typeface="Arial"/>
                <a:ea typeface="Arial"/>
                <a:cs typeface="Arial"/>
                <a:sym typeface="Arial"/>
              </a:defRPr>
            </a:pPr>
          </a:p>
        </p:txBody>
      </p:sp>
      <p:pic>
        <p:nvPicPr>
          <p:cNvPr id="148" name="Image" descr="Image"/>
          <p:cNvPicPr>
            <a:picLocks noChangeAspect="1"/>
          </p:cNvPicPr>
          <p:nvPr/>
        </p:nvPicPr>
        <p:blipFill>
          <a:blip r:embed="rId2">
            <a:extLst/>
          </a:blip>
          <a:stretch>
            <a:fillRect/>
          </a:stretch>
        </p:blipFill>
        <p:spPr>
          <a:xfrm>
            <a:off x="1524664" y="3896293"/>
            <a:ext cx="9262745" cy="5221428"/>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The Battle of Neighborhoods"/>
          <p:cNvSpPr txBox="1"/>
          <p:nvPr>
            <p:ph type="subTitle" sz="quarter" idx="1"/>
          </p:nvPr>
        </p:nvSpPr>
        <p:spPr>
          <a:xfrm>
            <a:off x="1270000" y="1200150"/>
            <a:ext cx="10464800" cy="985193"/>
          </a:xfrm>
          <a:prstGeom prst="rect">
            <a:avLst/>
          </a:prstGeom>
        </p:spPr>
        <p:txBody>
          <a:bodyPr/>
          <a:lstStyle>
            <a:lvl1pPr defTabSz="411479">
              <a:lnSpc>
                <a:spcPts val="7100"/>
              </a:lnSpc>
              <a:defRPr sz="3059">
                <a:ln w="0" cap="flat">
                  <a:solidFill>
                    <a:srgbClr val="373A3C"/>
                  </a:solidFill>
                  <a:prstDash val="solid"/>
                  <a:miter lim="400000"/>
                </a:ln>
                <a:solidFill>
                  <a:srgbClr val="373A3C"/>
                </a:solidFill>
                <a:latin typeface="Arial"/>
                <a:ea typeface="Arial"/>
                <a:cs typeface="Arial"/>
                <a:sym typeface="Arial"/>
              </a:defRPr>
            </a:lvl1pPr>
          </a:lstStyle>
          <a:p>
            <a:pPr/>
            <a:r>
              <a:t>The Battle of Neighborhoods</a:t>
            </a:r>
          </a:p>
        </p:txBody>
      </p:sp>
      <p:sp>
        <p:nvSpPr>
          <p:cNvPr id="151" name="Analyze the data"/>
          <p:cNvSpPr txBox="1"/>
          <p:nvPr/>
        </p:nvSpPr>
        <p:spPr>
          <a:xfrm>
            <a:off x="1270000" y="2203450"/>
            <a:ext cx="10464800" cy="763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457200">
              <a:lnSpc>
                <a:spcPts val="7900"/>
              </a:lnSpc>
              <a:defRPr b="0" sz="3400">
                <a:ln w="0" cap="flat">
                  <a:solidFill>
                    <a:srgbClr val="373A3C"/>
                  </a:solidFill>
                  <a:prstDash val="solid"/>
                  <a:miter lim="400000"/>
                </a:ln>
                <a:solidFill>
                  <a:srgbClr val="373A3C"/>
                </a:solidFill>
                <a:latin typeface="Arial"/>
                <a:ea typeface="Arial"/>
                <a:cs typeface="Arial"/>
                <a:sym typeface="Arial"/>
              </a:defRPr>
            </a:lvl1pPr>
          </a:lstStyle>
          <a:p>
            <a:pPr/>
            <a:r>
              <a:t>Analyze the data</a:t>
            </a:r>
          </a:p>
        </p:txBody>
      </p:sp>
      <p:sp>
        <p:nvSpPr>
          <p:cNvPr id="152" name="There are a total of 10 restaurants catering to Asian cuisine (Chinese, Indian, Korean, Dim Sum etc) as compared to 5 catering to American cuisine. This implies that there are many Asian inhabitants in the neighborhood or travellers from Asia visiting the neighborhood."/>
          <p:cNvSpPr txBox="1"/>
          <p:nvPr/>
        </p:nvSpPr>
        <p:spPr>
          <a:xfrm>
            <a:off x="1270000" y="3145482"/>
            <a:ext cx="10464800" cy="64635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457200">
              <a:lnSpc>
                <a:spcPts val="4600"/>
              </a:lnSpc>
              <a:defRPr b="0" sz="2000">
                <a:ln w="0" cap="flat">
                  <a:solidFill>
                    <a:srgbClr val="000000"/>
                  </a:solidFill>
                  <a:prstDash val="solid"/>
                  <a:miter lim="400000"/>
                </a:ln>
                <a:latin typeface="Arial"/>
                <a:ea typeface="Arial"/>
                <a:cs typeface="Arial"/>
                <a:sym typeface="Arial"/>
              </a:defRPr>
            </a:pPr>
            <a:r>
              <a:t>There are a total of 10 restaurants catering to Asian cuisine (Chinese, Indian, Korean, Dim Sum etc) as compared to 5 catering to American cuisine. This implies that there are many Asian inhabitants in the neighborhood or travellers from Asia visiting the neighborhood.</a:t>
            </a:r>
          </a:p>
          <a:p>
            <a:pPr algn="l" defTabSz="457200">
              <a:lnSpc>
                <a:spcPts val="4400"/>
              </a:lnSpc>
              <a:defRPr b="0" sz="1866">
                <a:ln w="0" cap="flat">
                  <a:solidFill>
                    <a:srgbClr val="000000"/>
                  </a:solidFill>
                  <a:prstDash val="solid"/>
                  <a:miter lim="400000"/>
                </a:ln>
                <a:latin typeface="Arial"/>
                <a:ea typeface="Arial"/>
                <a:cs typeface="Arial"/>
                <a:sym typeface="Arial"/>
              </a:defRPr>
            </a:pPr>
          </a:p>
          <a:p>
            <a:pPr algn="l" defTabSz="457200">
              <a:lnSpc>
                <a:spcPts val="4400"/>
              </a:lnSpc>
              <a:defRPr b="0" sz="1866">
                <a:ln w="0" cap="flat">
                  <a:solidFill>
                    <a:srgbClr val="000000"/>
                  </a:solidFill>
                  <a:prstDash val="solid"/>
                  <a:miter lim="400000"/>
                </a:ln>
                <a:latin typeface="Arial"/>
                <a:ea typeface="Arial"/>
                <a:cs typeface="Arial"/>
                <a:sym typeface="Arial"/>
              </a:defRPr>
            </a:pPr>
          </a:p>
          <a:p>
            <a:pPr algn="l" defTabSz="457200">
              <a:lnSpc>
                <a:spcPts val="4400"/>
              </a:lnSpc>
              <a:defRPr b="0" sz="1866">
                <a:ln w="0" cap="flat">
                  <a:solidFill>
                    <a:srgbClr val="000000"/>
                  </a:solidFill>
                  <a:prstDash val="solid"/>
                  <a:miter lim="400000"/>
                </a:ln>
                <a:latin typeface="Arial"/>
                <a:ea typeface="Arial"/>
                <a:cs typeface="Arial"/>
                <a:sym typeface="Arial"/>
              </a:defRPr>
            </a:pPr>
          </a:p>
        </p:txBody>
      </p:sp>
      <p:pic>
        <p:nvPicPr>
          <p:cNvPr id="153" name="Image" descr="Image"/>
          <p:cNvPicPr>
            <a:picLocks noChangeAspect="1"/>
          </p:cNvPicPr>
          <p:nvPr/>
        </p:nvPicPr>
        <p:blipFill>
          <a:blip r:embed="rId2">
            <a:extLst/>
          </a:blip>
          <a:stretch>
            <a:fillRect/>
          </a:stretch>
        </p:blipFill>
        <p:spPr>
          <a:xfrm>
            <a:off x="2185126" y="4300161"/>
            <a:ext cx="7955881" cy="4496803"/>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The Battle of Neighborhoods"/>
          <p:cNvSpPr txBox="1"/>
          <p:nvPr>
            <p:ph type="subTitle" sz="quarter" idx="1"/>
          </p:nvPr>
        </p:nvSpPr>
        <p:spPr>
          <a:xfrm>
            <a:off x="1270000" y="1200150"/>
            <a:ext cx="10464800" cy="985193"/>
          </a:xfrm>
          <a:prstGeom prst="rect">
            <a:avLst/>
          </a:prstGeom>
        </p:spPr>
        <p:txBody>
          <a:bodyPr/>
          <a:lstStyle>
            <a:lvl1pPr defTabSz="411479">
              <a:lnSpc>
                <a:spcPts val="7100"/>
              </a:lnSpc>
              <a:defRPr sz="3059">
                <a:ln w="0" cap="flat">
                  <a:solidFill>
                    <a:srgbClr val="373A3C"/>
                  </a:solidFill>
                  <a:prstDash val="solid"/>
                  <a:miter lim="400000"/>
                </a:ln>
                <a:solidFill>
                  <a:srgbClr val="373A3C"/>
                </a:solidFill>
                <a:latin typeface="Arial"/>
                <a:ea typeface="Arial"/>
                <a:cs typeface="Arial"/>
                <a:sym typeface="Arial"/>
              </a:defRPr>
            </a:lvl1pPr>
          </a:lstStyle>
          <a:p>
            <a:pPr/>
            <a:r>
              <a:t>The Battle of Neighborhoods</a:t>
            </a:r>
          </a:p>
        </p:txBody>
      </p:sp>
      <p:sp>
        <p:nvSpPr>
          <p:cNvPr id="156" name="Analyze the data…"/>
          <p:cNvSpPr txBox="1"/>
          <p:nvPr/>
        </p:nvSpPr>
        <p:spPr>
          <a:xfrm>
            <a:off x="1270000" y="2203450"/>
            <a:ext cx="10464800" cy="763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457200">
              <a:lnSpc>
                <a:spcPts val="7900"/>
              </a:lnSpc>
              <a:defRPr b="0" sz="3400">
                <a:ln w="0" cap="flat">
                  <a:solidFill>
                    <a:srgbClr val="373A3C"/>
                  </a:solidFill>
                  <a:prstDash val="solid"/>
                  <a:miter lim="400000"/>
                </a:ln>
                <a:solidFill>
                  <a:srgbClr val="373A3C"/>
                </a:solidFill>
                <a:latin typeface="Arial"/>
                <a:ea typeface="Arial"/>
                <a:cs typeface="Arial"/>
                <a:sym typeface="Arial"/>
              </a:defRPr>
            </a:lvl1pPr>
          </a:lstStyle>
          <a:p>
            <a:pPr/>
            <a:r>
              <a:t>Analyze the data…</a:t>
            </a:r>
          </a:p>
        </p:txBody>
      </p:sp>
      <p:sp>
        <p:nvSpPr>
          <p:cNvPr id="157" name="The Shop map shows shops not interspersed like the Restaurants. Travellers would need to plan their shopping appropriately which is never good for a neighborhood and hence more sales would be made in the malls. Restaurants have enough variety of cuisine and travellers have plethora of options since the restaurants are fairly close to each other.…"/>
          <p:cNvSpPr txBox="1"/>
          <p:nvPr/>
        </p:nvSpPr>
        <p:spPr>
          <a:xfrm>
            <a:off x="1270000" y="3145482"/>
            <a:ext cx="10464800" cy="64635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457200">
              <a:lnSpc>
                <a:spcPts val="4600"/>
              </a:lnSpc>
              <a:defRPr b="0" sz="2000">
                <a:ln w="0" cap="flat">
                  <a:solidFill>
                    <a:srgbClr val="000000"/>
                  </a:solidFill>
                  <a:prstDash val="solid"/>
                  <a:miter lim="400000"/>
                </a:ln>
                <a:latin typeface="Arial"/>
                <a:ea typeface="Arial"/>
                <a:cs typeface="Arial"/>
                <a:sym typeface="Arial"/>
              </a:defRPr>
            </a:pPr>
            <a:r>
              <a:t>The Shop map shows shops not interspersed like the Restaurants. Travellers would need to plan their shopping appropriately which is never good for a neighborhood and hence more sales would be made in the malls. Restaurants have enough variety of cuisine and travellers have plethora of options since the restaurants are fairly close to each other.</a:t>
            </a:r>
          </a:p>
          <a:p>
            <a:pPr algn="l" defTabSz="457200">
              <a:lnSpc>
                <a:spcPts val="3800"/>
              </a:lnSpc>
              <a:defRPr b="0" sz="2000">
                <a:ln w="0" cap="flat">
                  <a:solidFill>
                    <a:srgbClr val="000000"/>
                  </a:solidFill>
                  <a:prstDash val="solid"/>
                  <a:miter lim="400000"/>
                </a:ln>
                <a:latin typeface="Arial"/>
                <a:ea typeface="Arial"/>
                <a:cs typeface="Arial"/>
                <a:sym typeface="Arial"/>
              </a:defRPr>
            </a:pPr>
          </a:p>
          <a:p>
            <a:pPr algn="l" defTabSz="457200">
              <a:lnSpc>
                <a:spcPts val="4900"/>
              </a:lnSpc>
              <a:defRPr b="0" sz="2000">
                <a:ln w="0" cap="flat">
                  <a:solidFill>
                    <a:srgbClr val="000000"/>
                  </a:solidFill>
                  <a:prstDash val="solid"/>
                  <a:miter lim="400000"/>
                </a:ln>
                <a:latin typeface="Arial"/>
                <a:ea typeface="Arial"/>
                <a:cs typeface="Arial"/>
                <a:sym typeface="Arial"/>
              </a:defRPr>
            </a:pPr>
            <a:r>
              <a:t>This is a proper business neighborhood with Hotels where one could spend time for meetings and use the restaurants for business lunches</a:t>
            </a:r>
          </a:p>
          <a:p>
            <a:pPr algn="l" defTabSz="457200">
              <a:lnSpc>
                <a:spcPts val="4600"/>
              </a:lnSpc>
              <a:defRPr b="0" sz="2000">
                <a:ln w="0" cap="flat">
                  <a:solidFill>
                    <a:srgbClr val="000000"/>
                  </a:solidFill>
                  <a:prstDash val="solid"/>
                  <a:miter lim="400000"/>
                </a:ln>
                <a:latin typeface="Arial"/>
                <a:ea typeface="Arial"/>
                <a:cs typeface="Arial"/>
                <a:sym typeface="Arial"/>
              </a:defRPr>
            </a:pPr>
          </a:p>
          <a:p>
            <a:pPr algn="l" defTabSz="457200">
              <a:lnSpc>
                <a:spcPts val="4700"/>
              </a:lnSpc>
              <a:defRPr b="0" sz="1866">
                <a:ln w="0" cap="flat">
                  <a:solidFill>
                    <a:srgbClr val="000000"/>
                  </a:solidFill>
                  <a:prstDash val="solid"/>
                  <a:miter lim="400000"/>
                </a:ln>
                <a:latin typeface="Arial"/>
                <a:ea typeface="Arial"/>
                <a:cs typeface="Arial"/>
                <a:sym typeface="Arial"/>
              </a:defRPr>
            </a:pPr>
            <a:r>
              <a:t>There are very few stores competing with each other and there are distinct stores which reduces choices for travelers. We have 6 shopping malls indicating that people like to spend time in malls rather than individual stores. Malls may have similar stores within them.</a:t>
            </a:r>
            <a:endParaRPr sz="1200">
              <a:latin typeface="Times"/>
              <a:ea typeface="Times"/>
              <a:cs typeface="Times"/>
              <a:sym typeface="Times"/>
            </a:endParaRPr>
          </a:p>
          <a:p>
            <a:pPr algn="l" defTabSz="457200">
              <a:lnSpc>
                <a:spcPts val="4700"/>
              </a:lnSpc>
              <a:defRPr b="0" sz="1866">
                <a:ln w="0" cap="flat">
                  <a:solidFill>
                    <a:srgbClr val="000000"/>
                  </a:solidFill>
                  <a:prstDash val="solid"/>
                  <a:miter lim="400000"/>
                </a:ln>
                <a:latin typeface="Arial"/>
                <a:ea typeface="Arial"/>
                <a:cs typeface="Arial"/>
                <a:sym typeface="Arial"/>
              </a:defRPr>
            </a:pPr>
            <a:endParaRPr sz="1200">
              <a:latin typeface="Times"/>
              <a:ea typeface="Times"/>
              <a:cs typeface="Times"/>
              <a:sym typeface="Times"/>
            </a:endParaRPr>
          </a:p>
          <a:p>
            <a:pPr algn="l" defTabSz="457200">
              <a:lnSpc>
                <a:spcPts val="4700"/>
              </a:lnSpc>
              <a:defRPr b="0" sz="1866">
                <a:ln w="0" cap="flat">
                  <a:solidFill>
                    <a:srgbClr val="000000"/>
                  </a:solidFill>
                  <a:prstDash val="solid"/>
                  <a:miter lim="400000"/>
                </a:ln>
                <a:latin typeface="Arial"/>
                <a:ea typeface="Arial"/>
                <a:cs typeface="Arial"/>
                <a:sym typeface="Arial"/>
              </a:defRPr>
            </a:pPr>
            <a:r>
              <a:t>Using the foursquare venue API, we could get data of remote neighborhoods like Toronto and help make plans for Event management companies and travelers. </a:t>
            </a:r>
            <a:endParaRPr sz="1200">
              <a:latin typeface="Times"/>
              <a:ea typeface="Times"/>
              <a:cs typeface="Times"/>
              <a:sym typeface="Times"/>
            </a:endParaRPr>
          </a:p>
          <a:p>
            <a:pPr algn="l" defTabSz="457200">
              <a:lnSpc>
                <a:spcPts val="2800"/>
              </a:lnSpc>
              <a:defRPr b="0" sz="1200">
                <a:ln w="0" cap="flat">
                  <a:solidFill>
                    <a:srgbClr val="000000"/>
                  </a:solidFill>
                  <a:prstDash val="solid"/>
                  <a:miter lim="400000"/>
                </a:ln>
                <a:latin typeface="Times"/>
                <a:ea typeface="Times"/>
                <a:cs typeface="Times"/>
                <a:sym typeface="Times"/>
              </a:defRPr>
            </a:pPr>
          </a:p>
          <a:p>
            <a:pPr algn="l" defTabSz="457200">
              <a:lnSpc>
                <a:spcPts val="4700"/>
              </a:lnSpc>
              <a:defRPr b="0" sz="1866">
                <a:ln w="0" cap="flat">
                  <a:solidFill>
                    <a:srgbClr val="000000"/>
                  </a:solidFill>
                  <a:prstDash val="solid"/>
                  <a:miter lim="400000"/>
                </a:ln>
                <a:latin typeface="Arial"/>
                <a:ea typeface="Arial"/>
                <a:cs typeface="Arial"/>
                <a:sym typeface="Arial"/>
              </a:defRPr>
            </a:pPr>
            <a:r>
              <a:t>We were able to analyze various categories of venues. More deep down analysis can be made and this was a great learning experience as a first time data science project</a:t>
            </a:r>
            <a:endParaRPr sz="1200">
              <a:latin typeface="Times"/>
              <a:ea typeface="Times"/>
              <a:cs typeface="Times"/>
              <a:sym typeface="Times"/>
            </a:endParaRP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The Battle of Neighborhoods"/>
          <p:cNvSpPr txBox="1"/>
          <p:nvPr>
            <p:ph type="subTitle" sz="quarter" idx="1"/>
          </p:nvPr>
        </p:nvSpPr>
        <p:spPr>
          <a:xfrm>
            <a:off x="1270000" y="1200150"/>
            <a:ext cx="10464800" cy="985193"/>
          </a:xfrm>
          <a:prstGeom prst="rect">
            <a:avLst/>
          </a:prstGeom>
        </p:spPr>
        <p:txBody>
          <a:bodyPr/>
          <a:lstStyle>
            <a:lvl1pPr defTabSz="411479">
              <a:lnSpc>
                <a:spcPts val="7100"/>
              </a:lnSpc>
              <a:defRPr sz="3059">
                <a:ln w="0" cap="flat">
                  <a:solidFill>
                    <a:srgbClr val="373A3C"/>
                  </a:solidFill>
                  <a:prstDash val="solid"/>
                  <a:miter lim="400000"/>
                </a:ln>
                <a:solidFill>
                  <a:srgbClr val="373A3C"/>
                </a:solidFill>
                <a:latin typeface="Arial"/>
                <a:ea typeface="Arial"/>
                <a:cs typeface="Arial"/>
                <a:sym typeface="Arial"/>
              </a:defRPr>
            </a:lvl1pPr>
          </a:lstStyle>
          <a:p>
            <a:pPr/>
            <a:r>
              <a:t>The Battle of Neighborhoods</a:t>
            </a:r>
          </a:p>
        </p:txBody>
      </p:sp>
      <p:sp>
        <p:nvSpPr>
          <p:cNvPr id="160" name="Thank You!"/>
          <p:cNvSpPr txBox="1"/>
          <p:nvPr/>
        </p:nvSpPr>
        <p:spPr>
          <a:xfrm>
            <a:off x="1161681" y="4333706"/>
            <a:ext cx="10464801" cy="76319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457200">
              <a:lnSpc>
                <a:spcPts val="7900"/>
              </a:lnSpc>
              <a:defRPr b="0" sz="3400">
                <a:ln w="0" cap="flat">
                  <a:solidFill>
                    <a:srgbClr val="373A3C"/>
                  </a:solidFill>
                  <a:prstDash val="solid"/>
                  <a:miter lim="400000"/>
                </a:ln>
                <a:solidFill>
                  <a:srgbClr val="373A3C"/>
                </a:solidFill>
                <a:latin typeface="Arial"/>
                <a:ea typeface="Arial"/>
                <a:cs typeface="Arial"/>
                <a:sym typeface="Arial"/>
              </a:defRPr>
            </a:lvl1pPr>
          </a:lstStyle>
          <a:p>
            <a:pPr/>
            <a:r>
              <a:t>Thank You!</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